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</p:sldMasterIdLst>
  <p:notesMasterIdLst>
    <p:notesMasterId r:id="rId60"/>
  </p:notesMasterIdLst>
  <p:sldIdLst>
    <p:sldId id="309" r:id="rId3"/>
    <p:sldId id="311" r:id="rId4"/>
    <p:sldId id="312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07" r:id="rId13"/>
    <p:sldId id="308" r:id="rId14"/>
    <p:sldId id="306" r:id="rId15"/>
    <p:sldId id="305" r:id="rId16"/>
    <p:sldId id="257" r:id="rId17"/>
    <p:sldId id="258" r:id="rId18"/>
    <p:sldId id="259" r:id="rId19"/>
    <p:sldId id="260" r:id="rId20"/>
    <p:sldId id="261" r:id="rId21"/>
    <p:sldId id="262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2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2CDCE-340E-4353-89DB-8F4FD20DDDE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8E068-B35F-4707-A34F-C0C1CF49D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53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86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83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919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30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39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626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10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677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53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11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891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152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698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869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86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483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045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70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620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616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40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789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966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232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687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037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886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879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345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433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60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78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6062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8009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670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5143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272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363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7178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0296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0652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0918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38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0364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6074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0589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2416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01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78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18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32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707709" y="4277043"/>
            <a:ext cx="5661659" cy="4051935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93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 rot="10800000" flipH="1">
            <a:off x="0" y="4124313"/>
            <a:ext cx="8458200" cy="949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685800" y="1734343"/>
            <a:ext cx="7772400" cy="224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685800" y="4124477"/>
            <a:ext cx="7772400" cy="94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31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32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9"/>
            <a:ext cx="8686800" cy="692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34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06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6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4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00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5875079"/>
            <a:ext cx="8686800" cy="692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7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82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313"/>
            <a:ext cx="8458200" cy="949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3"/>
            <a:ext cx="7772400" cy="224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7"/>
            <a:ext cx="7772400" cy="94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52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61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6967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28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is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Photosynthesis" TargetMode="External"/><Relationship Id="rId5" Type="http://schemas.openxmlformats.org/officeDocument/2006/relationships/hyperlink" Target="http://en.wiktionary.org/wiki/movement" TargetMode="External"/><Relationship Id="rId4" Type="http://schemas.openxmlformats.org/officeDocument/2006/relationships/hyperlink" Target="http://en.wikipedia.org/wiki/Anim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ey.com/legacy/college/boyer/0470003790/animations/cell_structure/cell_structure.htm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/>
        </p:nvSpPr>
        <p:spPr>
          <a:xfrm>
            <a:off x="1112876" y="857251"/>
            <a:ext cx="6464399" cy="496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500" kern="0">
                <a:solidFill>
                  <a:srgbClr val="FFFF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Prokaryotes</a:t>
            </a:r>
          </a:p>
          <a:p>
            <a:pPr algn="ctr"/>
            <a:endParaRPr sz="4500" kern="0">
              <a:solidFill>
                <a:srgbClr val="FFFFFF"/>
              </a:solidFill>
              <a:latin typeface="Jockey One"/>
              <a:ea typeface="Jockey One"/>
              <a:cs typeface="Jockey One"/>
              <a:sym typeface="Jockey One"/>
              <a:rtl val="0"/>
            </a:endParaRPr>
          </a:p>
          <a:p>
            <a:pPr algn="ctr"/>
            <a:r>
              <a:rPr lang="en" sz="6500" u="sng" kern="0">
                <a:solidFill>
                  <a:srgbClr val="FFFF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vs.</a:t>
            </a:r>
          </a:p>
          <a:p>
            <a:pPr algn="ctr"/>
            <a:endParaRPr sz="5200" kern="0">
              <a:solidFill>
                <a:srgbClr val="FFFFFF"/>
              </a:solidFill>
              <a:latin typeface="Jockey One"/>
              <a:ea typeface="Jockey One"/>
              <a:cs typeface="Jockey One"/>
              <a:sym typeface="Jockey One"/>
              <a:rtl val="0"/>
            </a:endParaRPr>
          </a:p>
          <a:p>
            <a:pPr algn="ctr"/>
            <a:r>
              <a:rPr lang="en" sz="6500" kern="0">
                <a:solidFill>
                  <a:srgbClr val="FFFF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Eukaryotes</a:t>
            </a:r>
          </a:p>
        </p:txBody>
      </p:sp>
    </p:spTree>
    <p:extLst>
      <p:ext uri="{BB962C8B-B14F-4D97-AF65-F5344CB8AC3E}">
        <p14:creationId xmlns:p14="http://schemas.microsoft.com/office/powerpoint/2010/main" val="2732379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/>
        </p:nvSpPr>
        <p:spPr>
          <a:xfrm>
            <a:off x="549351" y="999025"/>
            <a:ext cx="8293499" cy="9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800" kern="0">
                <a:solidFill>
                  <a:srgbClr val="00FF00"/>
                </a:solidFill>
                <a:latin typeface="Russo One"/>
                <a:ea typeface="Russo One"/>
                <a:cs typeface="Russo One"/>
                <a:sym typeface="Russo One"/>
                <a:rtl val="0"/>
              </a:rPr>
              <a:t>Prokaryote or Eukaryote?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102776" y="2274925"/>
            <a:ext cx="6379499" cy="36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b="1" u="sng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rtl val="0"/>
              </a:rPr>
              <a:t>Protozoa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rtl val="0"/>
              </a:rPr>
              <a:t> were defined as unicellular 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hlinkClick r:id="rId3"/>
                <a:rtl val="0"/>
              </a:rPr>
              <a:t>protists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rtl val="0"/>
              </a:rPr>
              <a:t> with 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hlinkClick r:id="rId4"/>
                <a:rtl val="0"/>
              </a:rPr>
              <a:t>animal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rtl val="0"/>
              </a:rPr>
              <a:t>-like behaviour, such as 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hlinkClick r:id="rId5"/>
                <a:rtl val="0"/>
              </a:rPr>
              <a:t>movement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rtl val="0"/>
              </a:rPr>
              <a:t>. Protozoa were regarded as the partner group of protists which have plant-like behavior, e.g. 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hlinkClick r:id="rId6"/>
                <a:rtl val="0"/>
              </a:rPr>
              <a:t>photosynthesis</a:t>
            </a:r>
            <a:r>
              <a:rPr lang="en" sz="2800" kern="0">
                <a:solidFill>
                  <a:srgbClr val="000000"/>
                </a:solidFill>
                <a:highlight>
                  <a:srgbClr val="FFFFFF"/>
                </a:highlight>
                <a:cs typeface="Arial"/>
                <a:sym typeface="Arial"/>
                <a:rtl val="0"/>
              </a:rPr>
              <a:t>. Reproduce asexually and have a cell membrane, nucleus, and chloroplasts.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8928" y="3157728"/>
            <a:ext cx="6486144" cy="15696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0000"/>
                </a:solidFill>
              </a:rPr>
              <a:t>Eukaryote</a:t>
            </a:r>
          </a:p>
        </p:txBody>
      </p:sp>
    </p:spTree>
    <p:extLst>
      <p:ext uri="{BB962C8B-B14F-4D97-AF65-F5344CB8AC3E}">
        <p14:creationId xmlns:p14="http://schemas.microsoft.com/office/powerpoint/2010/main" val="12030401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1406675" y="877725"/>
            <a:ext cx="6445800" cy="512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500" kern="0">
                <a:solidFill>
                  <a:srgbClr val="000000"/>
                </a:solidFill>
                <a:latin typeface="Black Ops One"/>
                <a:ea typeface="Black Ops One"/>
                <a:cs typeface="Black Ops One"/>
                <a:sym typeface="Black Ops One"/>
                <a:rtl val="0"/>
              </a:rPr>
              <a:t>Animal Cells</a:t>
            </a:r>
          </a:p>
          <a:p>
            <a:pPr algn="ctr"/>
            <a:endParaRPr sz="6500" kern="0">
              <a:solidFill>
                <a:srgbClr val="000000"/>
              </a:solidFill>
              <a:latin typeface="Black Ops One"/>
              <a:ea typeface="Black Ops One"/>
              <a:cs typeface="Black Ops One"/>
              <a:sym typeface="Black Ops One"/>
              <a:rtl val="0"/>
            </a:endParaRPr>
          </a:p>
          <a:p>
            <a:pPr algn="ctr"/>
            <a:r>
              <a:rPr lang="en" sz="6500" kern="0">
                <a:solidFill>
                  <a:srgbClr val="000000"/>
                </a:solidFill>
                <a:latin typeface="Black Ops One"/>
                <a:ea typeface="Black Ops One"/>
                <a:cs typeface="Black Ops One"/>
                <a:sym typeface="Black Ops One"/>
                <a:rtl val="0"/>
              </a:rPr>
              <a:t>vs.</a:t>
            </a:r>
          </a:p>
          <a:p>
            <a:pPr algn="ctr"/>
            <a:endParaRPr sz="6500" kern="0">
              <a:solidFill>
                <a:srgbClr val="000000"/>
              </a:solidFill>
              <a:latin typeface="Black Ops One"/>
              <a:ea typeface="Black Ops One"/>
              <a:cs typeface="Black Ops One"/>
              <a:sym typeface="Black Ops One"/>
              <a:rtl val="0"/>
            </a:endParaRPr>
          </a:p>
          <a:p>
            <a:pPr algn="ctr"/>
            <a:r>
              <a:rPr lang="en" sz="6500" kern="0">
                <a:solidFill>
                  <a:srgbClr val="000000"/>
                </a:solidFill>
                <a:latin typeface="Black Ops One"/>
                <a:ea typeface="Black Ops One"/>
                <a:cs typeface="Black Ops One"/>
                <a:sym typeface="Black Ops One"/>
                <a:rtl val="0"/>
              </a:rPr>
              <a:t>Plant Cells</a:t>
            </a:r>
          </a:p>
        </p:txBody>
      </p:sp>
    </p:spTree>
    <p:extLst>
      <p:ext uri="{BB962C8B-B14F-4D97-AF65-F5344CB8AC3E}">
        <p14:creationId xmlns:p14="http://schemas.microsoft.com/office/powerpoint/2010/main" val="36238427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 l="4906" r="8250"/>
          <a:stretch/>
        </p:blipFill>
        <p:spPr>
          <a:xfrm>
            <a:off x="1" y="857250"/>
            <a:ext cx="43737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 l="16550" t="4058" r="13111" b="6343"/>
          <a:stretch/>
        </p:blipFill>
        <p:spPr>
          <a:xfrm>
            <a:off x="4373726" y="857251"/>
            <a:ext cx="477027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375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" name="Shape 429"/>
          <p:cNvGraphicFramePr/>
          <p:nvPr>
            <p:extLst/>
          </p:nvPr>
        </p:nvGraphicFramePr>
        <p:xfrm>
          <a:off x="0" y="0"/>
          <a:ext cx="9147375" cy="68580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71050"/>
                <a:gridCol w="3827200"/>
                <a:gridCol w="3049125"/>
              </a:tblGrid>
              <a:tr h="83046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Animal Cell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Plant Cell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9556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Euk/Pro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Eukaryote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Eukaryote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4741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Shape</a:t>
                      </a:r>
                      <a:endParaRPr lang="en" sz="1800" dirty="0">
                        <a:solidFill>
                          <a:srgbClr val="FFFF00"/>
                        </a:solidFill>
                        <a:latin typeface="Bangers"/>
                        <a:ea typeface="Bangers"/>
                        <a:cs typeface="Bangers"/>
                        <a:sym typeface="Banger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Circular, Irregular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Rectangular, Rigid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4741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Cell Wall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Cell </a:t>
                      </a:r>
                      <a:r>
                        <a:rPr lang="en" sz="2400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Wall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Has Cell Wall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4741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Vacuoles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Few, Small Vacuoles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One Large Vacuole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4741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Chloroplasts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Chloroplasts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Has Chloroplasts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996571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Membrane-Bound Organelles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Has MBO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Has MBO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4572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Bangers"/>
                          <a:ea typeface="Bangers"/>
                          <a:cs typeface="Bangers"/>
                          <a:sym typeface="Bangers"/>
                        </a:rPr>
                        <a:t>Cilia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Sometimes has Cilia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Cilia (Almost Never)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9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2"/>
          <p:cNvSpPr txBox="1"/>
          <p:nvPr/>
        </p:nvSpPr>
        <p:spPr>
          <a:xfrm>
            <a:off x="609600" y="0"/>
            <a:ext cx="8119872" cy="8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000" u="sng" dirty="0">
                <a:solidFill>
                  <a:srgbClr val="000000"/>
                </a:solidFill>
                <a:latin typeface="Franklin Gothic Medium" panose="020B0603020102020204" pitchFamily="34" charset="0"/>
                <a:ea typeface="Bangers"/>
                <a:cs typeface="Bangers"/>
                <a:sym typeface="Bangers"/>
              </a:rPr>
              <a:t>Cilia &amp; Flagella</a:t>
            </a:r>
          </a:p>
        </p:txBody>
      </p:sp>
      <p:pic>
        <p:nvPicPr>
          <p:cNvPr id="3" name="Shape 197"/>
          <p:cNvPicPr preferRelativeResize="0"/>
          <p:nvPr/>
        </p:nvPicPr>
        <p:blipFill rotWithShape="1">
          <a:blip r:embed="rId2">
            <a:alphaModFix/>
          </a:blip>
          <a:srcRect l="51697" b="20653"/>
          <a:stretch/>
        </p:blipFill>
        <p:spPr>
          <a:xfrm>
            <a:off x="4706112" y="3616609"/>
            <a:ext cx="4426038" cy="324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75"/>
          <p:cNvPicPr preferRelativeResize="0"/>
          <p:nvPr/>
        </p:nvPicPr>
        <p:blipFill rotWithShape="1">
          <a:blip r:embed="rId3">
            <a:alphaModFix/>
          </a:blip>
          <a:srcRect t="16474" r="5141" b="17040"/>
          <a:stretch/>
        </p:blipFill>
        <p:spPr>
          <a:xfrm>
            <a:off x="0" y="3616609"/>
            <a:ext cx="4706112" cy="3241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996" y="1309348"/>
            <a:ext cx="710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Used for movement of cells!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496237"/>
            <a:ext cx="2767584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Flagella: Move in whip-like fashion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5339" y="2370645"/>
            <a:ext cx="2767584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Cilia: Beat in rhythmic waves</a:t>
            </a:r>
          </a:p>
        </p:txBody>
      </p:sp>
    </p:spTree>
    <p:extLst>
      <p:ext uri="{BB962C8B-B14F-4D97-AF65-F5344CB8AC3E}">
        <p14:creationId xmlns:p14="http://schemas.microsoft.com/office/powerpoint/2010/main" val="4872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347048" y="285165"/>
            <a:ext cx="3748200" cy="7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Mitochondria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696" y="0"/>
            <a:ext cx="47183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176360" y="1965973"/>
            <a:ext cx="4029880" cy="292608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" sz="40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Releases energy from food.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" sz="40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Main energy source in the cell</a:t>
            </a:r>
          </a:p>
        </p:txBody>
      </p:sp>
    </p:spTree>
    <p:extLst>
      <p:ext uri="{BB962C8B-B14F-4D97-AF65-F5344CB8AC3E}">
        <p14:creationId xmlns:p14="http://schemas.microsoft.com/office/powerpoint/2010/main" val="23945842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1007965" y="191473"/>
            <a:ext cx="8432400" cy="8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a city’s Power Plant!</a:t>
            </a:r>
          </a:p>
        </p:txBody>
      </p:sp>
    </p:spTree>
    <p:extLst>
      <p:ext uri="{BB962C8B-B14F-4D97-AF65-F5344CB8AC3E}">
        <p14:creationId xmlns:p14="http://schemas.microsoft.com/office/powerpoint/2010/main" val="16368565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3303301" y="15043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294" name="Shape 294"/>
          <p:cNvSpPr/>
          <p:nvPr/>
        </p:nvSpPr>
        <p:spPr>
          <a:xfrm>
            <a:off x="5738976" y="16567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852167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/>
        </p:nvSpPr>
        <p:spPr>
          <a:xfrm>
            <a:off x="342725" y="95226"/>
            <a:ext cx="3393899" cy="989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Vacuoles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212674" y="1295750"/>
            <a:ext cx="3944798" cy="392242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Store food, water and waste</a:t>
            </a:r>
          </a:p>
          <a:p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-Plant cells: Few </a:t>
            </a:r>
          </a:p>
          <a:p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 and very large</a:t>
            </a:r>
          </a:p>
          <a:p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-Animal cells: </a:t>
            </a:r>
          </a:p>
          <a:p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 Many little ones</a:t>
            </a:r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230" y="1085087"/>
            <a:ext cx="4194048" cy="49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604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501" y="857251"/>
            <a:ext cx="4612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7250"/>
            <a:ext cx="4531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2706624" y="1500751"/>
            <a:ext cx="2061514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800" kern="0" dirty="0">
                <a:solidFill>
                  <a:srgbClr val="000000"/>
                </a:solidFill>
                <a:latin typeface="Franklin Gothic Medium" panose="020B0603020102020204" pitchFamily="34" charset="0"/>
                <a:ea typeface="Bangers"/>
                <a:cs typeface="Bangers"/>
                <a:sym typeface="Bangers"/>
                <a:rtl val="0"/>
              </a:rPr>
              <a:t>It’s like a city’s </a:t>
            </a:r>
          </a:p>
          <a:p>
            <a:r>
              <a:rPr lang="en" sz="2800" kern="0" dirty="0">
                <a:solidFill>
                  <a:srgbClr val="000000"/>
                </a:solidFill>
                <a:latin typeface="Franklin Gothic Medium" panose="020B0603020102020204" pitchFamily="34" charset="0"/>
                <a:ea typeface="Bangers"/>
                <a:cs typeface="Bangers"/>
                <a:sym typeface="Bangers"/>
                <a:rtl val="0"/>
              </a:rPr>
              <a:t>warehouse,water </a:t>
            </a:r>
          </a:p>
          <a:p>
            <a:r>
              <a:rPr lang="en" sz="2800" kern="0" dirty="0">
                <a:solidFill>
                  <a:srgbClr val="000000"/>
                </a:solidFill>
                <a:latin typeface="Franklin Gothic Medium" panose="020B0603020102020204" pitchFamily="34" charset="0"/>
                <a:ea typeface="Bangers"/>
                <a:cs typeface="Bangers"/>
                <a:sym typeface="Bangers"/>
                <a:rtl val="0"/>
              </a:rPr>
              <a:t>tower and </a:t>
            </a:r>
          </a:p>
          <a:p>
            <a:r>
              <a:rPr lang="en" sz="2800" kern="0" dirty="0">
                <a:solidFill>
                  <a:srgbClr val="000000"/>
                </a:solidFill>
                <a:latin typeface="Franklin Gothic Medium" panose="020B0603020102020204" pitchFamily="34" charset="0"/>
                <a:ea typeface="Bangers"/>
                <a:cs typeface="Bangers"/>
                <a:sym typeface="Bangers"/>
                <a:rtl val="0"/>
              </a:rPr>
              <a:t>garbage dump!</a:t>
            </a:r>
          </a:p>
        </p:txBody>
      </p:sp>
    </p:spTree>
    <p:extLst>
      <p:ext uri="{BB962C8B-B14F-4D97-AF65-F5344CB8AC3E}">
        <p14:creationId xmlns:p14="http://schemas.microsoft.com/office/powerpoint/2010/main" val="34158160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0" y="243077"/>
            <a:ext cx="9144000" cy="120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500" u="sng" kern="0" dirty="0">
                <a:solidFill>
                  <a:srgbClr val="FFD966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Prokaryotes</a:t>
            </a:r>
            <a:r>
              <a:rPr lang="en" sz="6500" u="sng" kern="0" dirty="0">
                <a:solidFill>
                  <a:srgbClr val="98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 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207264" y="1448176"/>
            <a:ext cx="8570976" cy="4421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000" kern="0" dirty="0">
                <a:solidFill>
                  <a:srgbClr val="FFFF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-A single celled-organism lacking a nucleus and membrane bound organelles.</a:t>
            </a:r>
          </a:p>
          <a:p>
            <a:endParaRPr sz="4000" kern="0" dirty="0">
              <a:solidFill>
                <a:srgbClr val="000000"/>
              </a:solidFill>
              <a:latin typeface="Jockey One"/>
              <a:ea typeface="Jockey One"/>
              <a:cs typeface="Jockey One"/>
              <a:sym typeface="Jockey One"/>
              <a:rtl val="0"/>
            </a:endParaRPr>
          </a:p>
          <a:p>
            <a:endParaRPr sz="4000" kern="0" dirty="0">
              <a:solidFill>
                <a:srgbClr val="000000"/>
              </a:solidFill>
              <a:latin typeface="Jockey One"/>
              <a:ea typeface="Jockey One"/>
              <a:cs typeface="Jockey One"/>
              <a:sym typeface="Jockey One"/>
              <a:rtl val="0"/>
            </a:endParaRPr>
          </a:p>
        </p:txBody>
      </p:sp>
      <p:pic>
        <p:nvPicPr>
          <p:cNvPr id="441" name="Shape 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5680" y="2804161"/>
            <a:ext cx="5608320" cy="405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6617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/>
          <p:nvPr/>
        </p:nvSpPr>
        <p:spPr>
          <a:xfrm>
            <a:off x="3336251" y="257587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2256785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/>
        </p:nvSpPr>
        <p:spPr>
          <a:xfrm>
            <a:off x="808775" y="322275"/>
            <a:ext cx="2589299" cy="8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Nucleus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37076" y="1828350"/>
            <a:ext cx="3932699" cy="3670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Controls cell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Contains genetic  information (DNA)</a:t>
            </a:r>
          </a:p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	-chromosomes</a:t>
            </a:r>
          </a:p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	-nucleolus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676" y="1029306"/>
            <a:ext cx="4902324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5889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375371" y="592670"/>
            <a:ext cx="2472899" cy="2821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a city’s Mayor’s Office!</a:t>
            </a:r>
          </a:p>
        </p:txBody>
      </p:sp>
    </p:spTree>
    <p:extLst>
      <p:ext uri="{BB962C8B-B14F-4D97-AF65-F5344CB8AC3E}">
        <p14:creationId xmlns:p14="http://schemas.microsoft.com/office/powerpoint/2010/main" val="19774281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/>
          <p:nvPr/>
        </p:nvSpPr>
        <p:spPr>
          <a:xfrm>
            <a:off x="7367001" y="260885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381" name="Shape 381"/>
          <p:cNvSpPr/>
          <p:nvPr/>
        </p:nvSpPr>
        <p:spPr>
          <a:xfrm>
            <a:off x="2441851" y="240680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5493070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178301" y="253996"/>
            <a:ext cx="3533999" cy="894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Chloroplast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17500" y="1813992"/>
            <a:ext cx="3311500" cy="325788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Uses light energy to make food (photosynthesis)</a:t>
            </a:r>
          </a:p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• Only in plants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9214"/>
          <a:stretch/>
        </p:blipFill>
        <p:spPr>
          <a:xfrm>
            <a:off x="4047744" y="0"/>
            <a:ext cx="50962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1971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359400" y="235458"/>
            <a:ext cx="8784600" cy="9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500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the solar panels on a city’s buildings!</a:t>
            </a:r>
          </a:p>
        </p:txBody>
      </p:sp>
    </p:spTree>
    <p:extLst>
      <p:ext uri="{BB962C8B-B14F-4D97-AF65-F5344CB8AC3E}">
        <p14:creationId xmlns:p14="http://schemas.microsoft.com/office/powerpoint/2010/main" val="23061873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1613526" y="12158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338" name="Shape 338"/>
          <p:cNvSpPr/>
          <p:nvPr/>
        </p:nvSpPr>
        <p:spPr>
          <a:xfrm>
            <a:off x="1963751" y="379985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3593504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48734" y="198149"/>
            <a:ext cx="4264770" cy="65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Cell Membrane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09775" y="1441562"/>
            <a:ext cx="3387899" cy="41789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Outer layer t</a:t>
            </a:r>
            <a:r>
              <a:rPr lang="en-US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ha</a:t>
            </a:r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t controls what goes in and out of plant &amp; animal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Semi-permeable</a:t>
            </a:r>
          </a:p>
        </p:txBody>
      </p:sp>
      <p:pic>
        <p:nvPicPr>
          <p:cNvPr id="14338" name="Picture 2" descr="http://images.tutorvista.com/cms/images/38/plasma-membr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08" y="1441562"/>
            <a:ext cx="5337604" cy="40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56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ers.trytel.com/tristan/towns/images/tint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496" y="0"/>
            <a:ext cx="2950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It’s like the gates of a city!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827264" y="3840480"/>
            <a:ext cx="426720" cy="1865376"/>
          </a:xfrm>
          <a:prstGeom prst="straightConnector1">
            <a:avLst/>
          </a:prstGeom>
          <a:ln w="2063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3737257" y="2126433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5" name="Shape 145"/>
          <p:cNvSpPr/>
          <p:nvPr/>
        </p:nvSpPr>
        <p:spPr>
          <a:xfrm rot="19083979">
            <a:off x="7352184" y="662178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2806163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89862" y="0"/>
            <a:ext cx="4608575" cy="120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500" u="sng" kern="0" dirty="0">
                <a:solidFill>
                  <a:srgbClr val="FFD966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Prokaryotes</a:t>
            </a:r>
            <a:r>
              <a:rPr lang="en" sz="6500" u="sng" kern="0" dirty="0">
                <a:solidFill>
                  <a:srgbClr val="98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 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-1" y="1092101"/>
            <a:ext cx="4788299" cy="3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800" u="sng" kern="0" dirty="0">
                <a:solidFill>
                  <a:srgbClr val="FFFF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Examples</a:t>
            </a:r>
          </a:p>
          <a:p>
            <a:r>
              <a:rPr lang="en" sz="4800" kern="0" dirty="0">
                <a:solidFill>
                  <a:srgbClr val="FFFF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-Bacteria</a:t>
            </a:r>
          </a:p>
          <a:p>
            <a:r>
              <a:rPr lang="en" sz="4800" kern="0" dirty="0">
                <a:solidFill>
                  <a:srgbClr val="FFFF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-Archea Bacteria</a:t>
            </a:r>
          </a:p>
          <a:p>
            <a:endParaRPr sz="4800" kern="0" dirty="0">
              <a:solidFill>
                <a:srgbClr val="000000"/>
              </a:solidFill>
              <a:latin typeface="Jockey One"/>
              <a:ea typeface="Jockey One"/>
              <a:cs typeface="Jockey One"/>
              <a:sym typeface="Jockey One"/>
              <a:rtl val="0"/>
            </a:endParaRPr>
          </a:p>
          <a:p>
            <a:endParaRPr sz="4800" kern="0" dirty="0">
              <a:solidFill>
                <a:srgbClr val="000000"/>
              </a:solidFill>
              <a:latin typeface="Jockey One"/>
              <a:ea typeface="Jockey One"/>
              <a:cs typeface="Jockey One"/>
              <a:sym typeface="Jockey One"/>
              <a:rtl val="0"/>
            </a:endParaRPr>
          </a:p>
        </p:txBody>
      </p:sp>
      <p:pic>
        <p:nvPicPr>
          <p:cNvPr id="449" name="Shape 4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124" y="3511297"/>
            <a:ext cx="5296876" cy="3346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8171" y="1"/>
            <a:ext cx="4415829" cy="3511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9109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300613" y="332995"/>
            <a:ext cx="3525074" cy="9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Smooth ER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188451" y="1765650"/>
            <a:ext cx="3749399" cy="3819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191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Produces lipids, steroids, &amp; hormones</a:t>
            </a:r>
          </a:p>
          <a:p>
            <a:pPr marL="4191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Detoxifies toxins</a:t>
            </a:r>
          </a:p>
          <a:p>
            <a:pPr marL="4191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Distributes products 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425" y="1692200"/>
            <a:ext cx="5082574" cy="396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1971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145300" y="4146275"/>
            <a:ext cx="4763400" cy="11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5500" kern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City’s Sewage Treatment Facility</a:t>
            </a:r>
          </a:p>
        </p:txBody>
      </p:sp>
    </p:spTree>
    <p:extLst>
      <p:ext uri="{BB962C8B-B14F-4D97-AF65-F5344CB8AC3E}">
        <p14:creationId xmlns:p14="http://schemas.microsoft.com/office/powerpoint/2010/main" val="32398562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1193151" y="232035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230" name="Shape 230"/>
          <p:cNvSpPr/>
          <p:nvPr/>
        </p:nvSpPr>
        <p:spPr>
          <a:xfrm rot="-4775936">
            <a:off x="7872271" y="2044181"/>
            <a:ext cx="1038565" cy="116207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1364420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186725" y="1016526"/>
            <a:ext cx="3657600" cy="90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Rough ER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86726" y="2254399"/>
            <a:ext cx="3940799" cy="35193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• Synthesize and transports proteins (usually to golgi apparatus)</a:t>
            </a:r>
          </a:p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• Covered with ribosomes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070" y="1469525"/>
            <a:ext cx="4373475" cy="4689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6881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4637100" y="158496"/>
            <a:ext cx="4506900" cy="137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4500" kern="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a city’s highway system!</a:t>
            </a:r>
          </a:p>
        </p:txBody>
      </p:sp>
    </p:spTree>
    <p:extLst>
      <p:ext uri="{BB962C8B-B14F-4D97-AF65-F5344CB8AC3E}">
        <p14:creationId xmlns:p14="http://schemas.microsoft.com/office/powerpoint/2010/main" val="22478711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2256476" y="17186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208" name="Shape 208"/>
          <p:cNvSpPr/>
          <p:nvPr/>
        </p:nvSpPr>
        <p:spPr>
          <a:xfrm>
            <a:off x="6151101" y="321460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209" name="Shape 209"/>
          <p:cNvSpPr/>
          <p:nvPr/>
        </p:nvSpPr>
        <p:spPr>
          <a:xfrm>
            <a:off x="7729501" y="264165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3984738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186726" y="174285"/>
            <a:ext cx="3657600" cy="1703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Cytoskeleton &amp; centrioles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97536" y="2254399"/>
            <a:ext cx="4029989" cy="35193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Cytoskeleton providse structural support and helps cell keep its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Centrioles function in cell division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070" y="1469525"/>
            <a:ext cx="4373475" cy="4689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110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sd.harvard.edu/images/content/5/7/v3/571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992" y="109728"/>
            <a:ext cx="7595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It’s like the concrete &amp; steel of a city!</a:t>
            </a:r>
          </a:p>
        </p:txBody>
      </p:sp>
    </p:spTree>
    <p:extLst>
      <p:ext uri="{BB962C8B-B14F-4D97-AF65-F5344CB8AC3E}">
        <p14:creationId xmlns:p14="http://schemas.microsoft.com/office/powerpoint/2010/main" val="18602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scb.org/wp-content/uploads/2014/02/mp_trip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4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www.buzzle.com/images/public-domain/centrio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83523"/>
            <a:ext cx="4267200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615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334576" y="78075"/>
            <a:ext cx="3393899" cy="968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Ribosomes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91300" y="1360764"/>
            <a:ext cx="3880449" cy="418111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Produces proteins.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Attached to Endoplasmic Reticulum or floating free in the cytoplasm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150" y="901899"/>
            <a:ext cx="5098850" cy="509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2052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0" y="9427"/>
            <a:ext cx="9144000" cy="9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500" u="sng" kern="0" dirty="0">
                <a:solidFill>
                  <a:srgbClr val="FFE599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Prokaryotes 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280416" y="1895895"/>
            <a:ext cx="9144000" cy="2417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5400" kern="0" dirty="0">
                <a:solidFill>
                  <a:srgbClr val="FFFF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-Prokaryotes are smaller than eukaryotes.</a:t>
            </a:r>
          </a:p>
        </p:txBody>
      </p:sp>
      <p:pic>
        <p:nvPicPr>
          <p:cNvPr id="495" name="Shape 4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55137"/>
            <a:ext cx="9144000" cy="312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539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78901" y="97536"/>
            <a:ext cx="9065099" cy="1276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500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the brick yard that supplies a city with what it’s made of</a:t>
            </a:r>
          </a:p>
        </p:txBody>
      </p:sp>
    </p:spTree>
    <p:extLst>
      <p:ext uri="{BB962C8B-B14F-4D97-AF65-F5344CB8AC3E}">
        <p14:creationId xmlns:p14="http://schemas.microsoft.com/office/powerpoint/2010/main" val="7825815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3542351" y="15208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273" name="Shape 273"/>
          <p:cNvSpPr/>
          <p:nvPr/>
        </p:nvSpPr>
        <p:spPr>
          <a:xfrm>
            <a:off x="7849101" y="143415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737261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140750" y="235459"/>
            <a:ext cx="4492209" cy="93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Golgi Apparatus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41792" y="1442682"/>
            <a:ext cx="3304500" cy="479533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6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Processes, packages, and transports molecules, like lipids  and proteins, made by the cell (Rough ER).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551" y="1693900"/>
            <a:ext cx="5425449" cy="406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9206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0" y="134112"/>
            <a:ext cx="9144000" cy="1866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4500" kern="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a city’s Post Office or UPS center!</a:t>
            </a:r>
          </a:p>
        </p:txBody>
      </p:sp>
    </p:spTree>
    <p:extLst>
      <p:ext uri="{BB962C8B-B14F-4D97-AF65-F5344CB8AC3E}">
        <p14:creationId xmlns:p14="http://schemas.microsoft.com/office/powerpoint/2010/main" val="16442738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3418701" y="6965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251" name="Shape 251"/>
          <p:cNvSpPr/>
          <p:nvPr/>
        </p:nvSpPr>
        <p:spPr>
          <a:xfrm>
            <a:off x="6909426" y="13682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252" name="Shape 252"/>
          <p:cNvSpPr/>
          <p:nvPr/>
        </p:nvSpPr>
        <p:spPr>
          <a:xfrm>
            <a:off x="3715251" y="395225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5331699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h4.googleusercontent.com/_bLj-Ge3xX9lej8OIdvmq2SuSlxK8quOFO6jBMM7OURJdc9NLT2V1WRRp_YoLP1fipV5bAvkIAy05pG0xT0C3PMSxVi2T-HQr8-CZyzRqgw2R_TmZMHWLdlO0fNTqOnqi-tAPjwX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94" y="1540024"/>
            <a:ext cx="5803106" cy="38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" name="Shape 343"/>
          <p:cNvSpPr txBox="1"/>
          <p:nvPr/>
        </p:nvSpPr>
        <p:spPr>
          <a:xfrm>
            <a:off x="286425" y="247975"/>
            <a:ext cx="3567000" cy="93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Lysosomes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0" y="1680164"/>
            <a:ext cx="3190500" cy="373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2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Contains enzymes that digest materials (food, old cells) in the cell</a:t>
            </a:r>
          </a:p>
          <a:p>
            <a:endParaRPr lang="en" sz="3200" kern="0" dirty="0">
              <a:solidFill>
                <a:srgbClr val="000000"/>
              </a:solidFill>
              <a:latin typeface="Acme"/>
              <a:ea typeface="Acme"/>
              <a:cs typeface="Acme"/>
              <a:sym typeface="Acme"/>
              <a:rtl val="0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7949184" y="1533515"/>
            <a:ext cx="1194816" cy="425400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600" b="1" kern="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rtl val="0"/>
              </a:rPr>
              <a:t>Lysosome</a:t>
            </a:r>
          </a:p>
        </p:txBody>
      </p:sp>
    </p:spTree>
    <p:extLst>
      <p:ext uri="{BB962C8B-B14F-4D97-AF65-F5344CB8AC3E}">
        <p14:creationId xmlns:p14="http://schemas.microsoft.com/office/powerpoint/2010/main" val="30811966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>
            <a:off x="574764" y="4178725"/>
            <a:ext cx="43007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4500" kern="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a city’s Recycling Center!</a:t>
            </a:r>
          </a:p>
        </p:txBody>
      </p:sp>
    </p:spTree>
    <p:extLst>
      <p:ext uri="{BB962C8B-B14F-4D97-AF65-F5344CB8AC3E}">
        <p14:creationId xmlns:p14="http://schemas.microsoft.com/office/powerpoint/2010/main" val="1602713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/>
          <p:nvPr/>
        </p:nvSpPr>
        <p:spPr>
          <a:xfrm>
            <a:off x="6064651" y="193295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360" name="Shape 360"/>
          <p:cNvSpPr/>
          <p:nvPr/>
        </p:nvSpPr>
        <p:spPr>
          <a:xfrm>
            <a:off x="7280351" y="16567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102713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234079" y="206884"/>
            <a:ext cx="3690600" cy="65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Cell Wall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1723" y="1536192"/>
            <a:ext cx="3387899" cy="44772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40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• Made of cellulose</a:t>
            </a:r>
          </a:p>
          <a:p>
            <a:r>
              <a:rPr lang="en" sz="40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• Provides support and protection for the cell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8277" t="14032" r="2809" b="5826"/>
          <a:stretch/>
        </p:blipFill>
        <p:spPr>
          <a:xfrm>
            <a:off x="3497676" y="1685402"/>
            <a:ext cx="5646324" cy="397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3452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462810" y="0"/>
            <a:ext cx="3791700" cy="2206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kern="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the wall around a city!</a:t>
            </a:r>
          </a:p>
        </p:txBody>
      </p:sp>
    </p:spTree>
    <p:extLst>
      <p:ext uri="{BB962C8B-B14F-4D97-AF65-F5344CB8AC3E}">
        <p14:creationId xmlns:p14="http://schemas.microsoft.com/office/powerpoint/2010/main" val="2763026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/>
        </p:nvSpPr>
        <p:spPr>
          <a:xfrm>
            <a:off x="0" y="254701"/>
            <a:ext cx="9144000" cy="120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500" u="sng" kern="0" dirty="0">
                <a:solidFill>
                  <a:srgbClr val="00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Eukaryotes</a:t>
            </a:r>
            <a:r>
              <a:rPr lang="en" sz="6500" u="sng" kern="0" dirty="0">
                <a:solidFill>
                  <a:srgbClr val="98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 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4882899" y="2396239"/>
            <a:ext cx="4261101" cy="3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000" kern="0" dirty="0">
                <a:solidFill>
                  <a:srgbClr val="FFFF00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-Have a nucleus</a:t>
            </a:r>
          </a:p>
          <a:p>
            <a:r>
              <a:rPr lang="en" sz="4000" kern="0" dirty="0">
                <a:solidFill>
                  <a:srgbClr val="FFFF00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-Cells that contain membrane-bound organelles.</a:t>
            </a:r>
          </a:p>
          <a:p>
            <a:r>
              <a:rPr lang="en" sz="4000" kern="0" dirty="0">
                <a:solidFill>
                  <a:srgbClr val="FFFF00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(Ribosome, Mitochondria)</a:t>
            </a:r>
          </a:p>
          <a:p>
            <a:endParaRPr sz="4000" kern="0" dirty="0">
              <a:solidFill>
                <a:srgbClr val="FFFF00"/>
              </a:solidFill>
              <a:latin typeface="Franklin Gothic Medium" panose="020B0603020102020204" pitchFamily="34" charset="0"/>
              <a:ea typeface="Jockey One"/>
              <a:cs typeface="Jockey One"/>
              <a:sym typeface="Jockey One"/>
              <a:rtl val="0"/>
            </a:endParaRPr>
          </a:p>
        </p:txBody>
      </p:sp>
      <p:pic>
        <p:nvPicPr>
          <p:cNvPr id="619" name="Shape 6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62226"/>
            <a:ext cx="4882899" cy="4695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756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3822601" y="15290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512763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65950" y="914950"/>
            <a:ext cx="4295400" cy="4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Cytoplasm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73500" y="2122500"/>
            <a:ext cx="4080300" cy="2679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800" kern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Found in both plant and animal cells.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" sz="2800" kern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•Viscous fluid containing the cell’s organelles (cytosol)</a:t>
            </a:r>
          </a:p>
        </p:txBody>
      </p:sp>
      <p:pic>
        <p:nvPicPr>
          <p:cNvPr id="1026" name="Picture 2" descr="https://ajweinmann.files.wordpress.com/2010/02/cytopla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03" y="1670305"/>
            <a:ext cx="4476326" cy="37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554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1976492" y="4072312"/>
            <a:ext cx="6735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4500" kern="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the ground/ sidewalks throughout a city!</a:t>
            </a:r>
          </a:p>
        </p:txBody>
      </p:sp>
    </p:spTree>
    <p:extLst>
      <p:ext uri="{BB962C8B-B14F-4D97-AF65-F5344CB8AC3E}">
        <p14:creationId xmlns:p14="http://schemas.microsoft.com/office/powerpoint/2010/main" val="17508900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3715426" y="134770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187" name="Shape 187"/>
          <p:cNvSpPr/>
          <p:nvPr/>
        </p:nvSpPr>
        <p:spPr>
          <a:xfrm>
            <a:off x="8145851" y="145890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6697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408008" y="358401"/>
            <a:ext cx="3748200" cy="7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u="sng" kern="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Vesicles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12250" y="1524000"/>
            <a:ext cx="4536900" cy="4259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" sz="4800" kern="0" dirty="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  <a:rtl val="0"/>
              </a:rPr>
              <a:t>-Control transport of materials within the cytoplasm.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" sz="4800" kern="0" dirty="0">
              <a:solidFill>
                <a:srgbClr val="000000"/>
              </a:solidFill>
              <a:latin typeface="Acme"/>
              <a:ea typeface="Acme"/>
              <a:cs typeface="Acme"/>
              <a:sym typeface="Acme"/>
              <a:rtl val="0"/>
            </a:endParaRP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525" y="2231974"/>
            <a:ext cx="4247474" cy="33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0071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250225" y="4993701"/>
            <a:ext cx="8432400" cy="8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500" kern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  <a:rtl val="0"/>
              </a:rPr>
              <a:t>It’s like a city’s mailboxes!</a:t>
            </a:r>
          </a:p>
        </p:txBody>
      </p:sp>
    </p:spTree>
    <p:extLst>
      <p:ext uri="{BB962C8B-B14F-4D97-AF65-F5344CB8AC3E}">
        <p14:creationId xmlns:p14="http://schemas.microsoft.com/office/powerpoint/2010/main" val="3930038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7749" y="1225000"/>
            <a:ext cx="5143324" cy="4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 t="33641" b="-1072"/>
          <a:stretch/>
        </p:blipFill>
        <p:spPr>
          <a:xfrm>
            <a:off x="4407825" y="857250"/>
            <a:ext cx="4736174" cy="52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7067226" y="392855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315" name="Shape 315"/>
          <p:cNvSpPr/>
          <p:nvPr/>
        </p:nvSpPr>
        <p:spPr>
          <a:xfrm>
            <a:off x="7748526" y="170990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316" name="Shape 316"/>
          <p:cNvSpPr/>
          <p:nvPr/>
        </p:nvSpPr>
        <p:spPr>
          <a:xfrm>
            <a:off x="3605376" y="1011700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  <p:sp>
        <p:nvSpPr>
          <p:cNvPr id="317" name="Shape 317"/>
          <p:cNvSpPr/>
          <p:nvPr/>
        </p:nvSpPr>
        <p:spPr>
          <a:xfrm>
            <a:off x="3757776" y="3492625"/>
            <a:ext cx="1038599" cy="11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527875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264" y="633984"/>
            <a:ext cx="7339584" cy="19389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Review this information using the interactive simulation below!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648" y="3377184"/>
            <a:ext cx="5766816" cy="230832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www.wiley.com/legacy/college/boyer/0470003790/animations/cell_structure/cell_structure.htm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182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/>
        </p:nvSpPr>
        <p:spPr>
          <a:xfrm>
            <a:off x="604216" y="134800"/>
            <a:ext cx="7857899" cy="1115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500" u="sng" kern="0" dirty="0">
                <a:solidFill>
                  <a:srgbClr val="00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Eukaryotes</a:t>
            </a:r>
            <a:r>
              <a:rPr lang="en" sz="6500" u="sng" kern="0" dirty="0">
                <a:solidFill>
                  <a:srgbClr val="98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 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4063093" y="1444497"/>
            <a:ext cx="4788299" cy="3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" sz="4800" kern="0" dirty="0">
                <a:solidFill>
                  <a:srgbClr val="FFFF00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All multicellular organisms</a:t>
            </a:r>
          </a:p>
          <a:p>
            <a:pPr algn="r"/>
            <a:r>
              <a:rPr lang="en" sz="4800" kern="0" dirty="0">
                <a:solidFill>
                  <a:srgbClr val="FFFF00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-Fungi</a:t>
            </a:r>
          </a:p>
          <a:p>
            <a:pPr algn="r"/>
            <a:r>
              <a:rPr lang="en" sz="4800" kern="0" dirty="0">
                <a:solidFill>
                  <a:srgbClr val="FFFF00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-Plants</a:t>
            </a:r>
          </a:p>
          <a:p>
            <a:pPr algn="r"/>
            <a:r>
              <a:rPr lang="en" sz="4800" kern="0" dirty="0">
                <a:solidFill>
                  <a:srgbClr val="FFFF00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-Animals</a:t>
            </a:r>
          </a:p>
          <a:p>
            <a:endParaRPr sz="4800" kern="0" dirty="0">
              <a:solidFill>
                <a:srgbClr val="FFFF00"/>
              </a:solidFill>
              <a:latin typeface="Franklin Gothic Medium" panose="020B0603020102020204" pitchFamily="34" charset="0"/>
              <a:ea typeface="Jockey One"/>
              <a:cs typeface="Jockey One"/>
              <a:sym typeface="Jockey One"/>
              <a:rtl val="0"/>
            </a:endParaRP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4">
            <a:alphaModFix/>
          </a:blip>
          <a:srcRect l="23372" r="25583"/>
          <a:stretch/>
        </p:blipFill>
        <p:spPr>
          <a:xfrm>
            <a:off x="0" y="0"/>
            <a:ext cx="2316480" cy="301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Shape 6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974592"/>
            <a:ext cx="3385245" cy="288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Shape 6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850" y="-36928"/>
            <a:ext cx="2438425" cy="1491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9411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/>
        </p:nvSpPr>
        <p:spPr>
          <a:xfrm>
            <a:off x="0" y="262938"/>
            <a:ext cx="9144000" cy="120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000" u="sng" kern="0" dirty="0">
                <a:solidFill>
                  <a:srgbClr val="00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Prokaryotes &amp; Eukaryotes</a:t>
            </a:r>
            <a:r>
              <a:rPr lang="en" sz="6000" u="sng" kern="0" dirty="0">
                <a:solidFill>
                  <a:srgbClr val="98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 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0" y="1649458"/>
            <a:ext cx="9144000" cy="8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5200" kern="0" dirty="0">
                <a:solidFill>
                  <a:srgbClr val="0000FF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Both have a cell membrane!</a:t>
            </a:r>
          </a:p>
          <a:p>
            <a:endParaRPr sz="4800" kern="0" dirty="0">
              <a:solidFill>
                <a:srgbClr val="000000"/>
              </a:solidFill>
              <a:latin typeface="Franklin Gothic Medium" panose="020B0603020102020204" pitchFamily="34" charset="0"/>
              <a:ea typeface="Jockey One"/>
              <a:cs typeface="Jockey One"/>
              <a:sym typeface="Jockey One"/>
              <a:rtl val="0"/>
            </a:endParaRPr>
          </a:p>
        </p:txBody>
      </p:sp>
      <p:pic>
        <p:nvPicPr>
          <p:cNvPr id="646" name="Shape 6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07551"/>
            <a:ext cx="7046240" cy="385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4830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/>
        </p:nvSpPr>
        <p:spPr>
          <a:xfrm>
            <a:off x="0" y="254174"/>
            <a:ext cx="9144000" cy="120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000" u="sng" kern="0" dirty="0">
                <a:solidFill>
                  <a:srgbClr val="00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Prokaryotes &amp; Eukaryotes</a:t>
            </a:r>
            <a:r>
              <a:rPr lang="en" sz="6000" u="sng" kern="0" dirty="0">
                <a:solidFill>
                  <a:srgbClr val="98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 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-56833" y="1457688"/>
            <a:ext cx="7071360" cy="8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5200" kern="0" dirty="0">
                <a:solidFill>
                  <a:srgbClr val="0000FF"/>
                </a:solidFill>
                <a:latin typeface="Franklin Gothic Medium" panose="020B0603020102020204" pitchFamily="34" charset="0"/>
                <a:ea typeface="Jockey One"/>
                <a:cs typeface="Jockey One"/>
                <a:sym typeface="Jockey One"/>
                <a:rtl val="0"/>
              </a:rPr>
              <a:t>Both have ribosomes!</a:t>
            </a:r>
          </a:p>
          <a:p>
            <a:endParaRPr sz="4800" kern="0" dirty="0">
              <a:solidFill>
                <a:srgbClr val="000000"/>
              </a:solidFill>
              <a:latin typeface="Franklin Gothic Medium" panose="020B0603020102020204" pitchFamily="34" charset="0"/>
              <a:ea typeface="Jockey One"/>
              <a:cs typeface="Jockey One"/>
              <a:sym typeface="Jockey One"/>
              <a:rtl val="0"/>
            </a:endParaRPr>
          </a:p>
        </p:txBody>
      </p:sp>
      <p:pic>
        <p:nvPicPr>
          <p:cNvPr id="654" name="Shape 6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32762"/>
            <a:ext cx="9049883" cy="383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950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1" y="236045"/>
            <a:ext cx="4781399" cy="2190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6000" u="sng" kern="0" dirty="0">
                <a:solidFill>
                  <a:srgbClr val="00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Prokaryotes &amp; Eukaryotes</a:t>
            </a:r>
            <a:r>
              <a:rPr lang="en" sz="6000" u="sng" kern="0" dirty="0">
                <a:solidFill>
                  <a:srgbClr val="980000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 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" y="2621700"/>
            <a:ext cx="4781399" cy="8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5200" kern="0" dirty="0">
                <a:solidFill>
                  <a:srgbClr val="0000FF"/>
                </a:solidFill>
                <a:latin typeface="Jockey One"/>
                <a:ea typeface="Jockey One"/>
                <a:cs typeface="Jockey One"/>
                <a:sym typeface="Jockey One"/>
                <a:rtl val="0"/>
              </a:rPr>
              <a:t>Both have DNA!</a:t>
            </a:r>
          </a:p>
          <a:p>
            <a:endParaRPr sz="4800" kern="0" dirty="0">
              <a:solidFill>
                <a:srgbClr val="000000"/>
              </a:solidFill>
              <a:latin typeface="Jockey One"/>
              <a:ea typeface="Jockey One"/>
              <a:cs typeface="Jockey One"/>
              <a:sym typeface="Jockey One"/>
              <a:rtl val="0"/>
            </a:endParaRPr>
          </a:p>
        </p:txBody>
      </p:sp>
      <p:pic>
        <p:nvPicPr>
          <p:cNvPr id="662" name="Shape 6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400" y="0"/>
            <a:ext cx="4362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973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591</Words>
  <Application>Microsoft Office PowerPoint</Application>
  <PresentationFormat>On-screen Show (4:3)</PresentationFormat>
  <Paragraphs>157</Paragraphs>
  <Slides>57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Acme</vt:lpstr>
      <vt:lpstr>Arial</vt:lpstr>
      <vt:lpstr>Bangers</vt:lpstr>
      <vt:lpstr>Black Ops One</vt:lpstr>
      <vt:lpstr>Calibri</vt:lpstr>
      <vt:lpstr>Franklin Gothic Medium</vt:lpstr>
      <vt:lpstr>Jockey One</vt:lpstr>
      <vt:lpstr>Oswald</vt:lpstr>
      <vt:lpstr>Roboto Condensed</vt:lpstr>
      <vt:lpstr>Russo One</vt:lpstr>
      <vt:lpstr>5_modern</vt:lpstr>
      <vt:lpstr>6_modern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Niko A.</dc:creator>
  <cp:lastModifiedBy>Lambert, Niko A.</cp:lastModifiedBy>
  <cp:revision>8</cp:revision>
  <dcterms:created xsi:type="dcterms:W3CDTF">2015-11-15T22:51:27Z</dcterms:created>
  <dcterms:modified xsi:type="dcterms:W3CDTF">2015-12-17T03:00:33Z</dcterms:modified>
</cp:coreProperties>
</file>